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0" r:id="rId8"/>
    <p:sldId id="268" r:id="rId9"/>
    <p:sldId id="267" r:id="rId10"/>
    <p:sldId id="274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3AE0BE-8DEB-044F-B4A6-E4A9792B0B7E}" v="307" dt="2021-05-09T17:52:32.7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5717"/>
  </p:normalViewPr>
  <p:slideViewPr>
    <p:cSldViewPr snapToGrid="0">
      <p:cViewPr varScale="1">
        <p:scale>
          <a:sx n="91" d="100"/>
          <a:sy n="91" d="100"/>
        </p:scale>
        <p:origin x="25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A73AE0BE-8DEB-044F-B4A6-E4A9792B0B7E}"/>
    <pc:docChg chg="modSld">
      <pc:chgData name="Zrinka Jurčević" userId="0b24b88d-47f3-4db2-ad81-ac8a28adbcb8" providerId="ADAL" clId="{A73AE0BE-8DEB-044F-B4A6-E4A9792B0B7E}" dt="2021-05-09T17:53:18.636" v="3" actId="1076"/>
      <pc:docMkLst>
        <pc:docMk/>
      </pc:docMkLst>
      <pc:sldChg chg="modSp mod modAnim">
        <pc:chgData name="Zrinka Jurčević" userId="0b24b88d-47f3-4db2-ad81-ac8a28adbcb8" providerId="ADAL" clId="{A73AE0BE-8DEB-044F-B4A6-E4A9792B0B7E}" dt="2021-05-09T17:52:32.730" v="2"/>
        <pc:sldMkLst>
          <pc:docMk/>
          <pc:sldMk cId="2415854040" sldId="271"/>
        </pc:sldMkLst>
        <pc:spChg chg="mod">
          <ac:chgData name="Zrinka Jurčević" userId="0b24b88d-47f3-4db2-ad81-ac8a28adbcb8" providerId="ADAL" clId="{A73AE0BE-8DEB-044F-B4A6-E4A9792B0B7E}" dt="2021-05-09T17:51:46.877" v="1" actId="1076"/>
          <ac:spMkLst>
            <pc:docMk/>
            <pc:sldMk cId="2415854040" sldId="271"/>
            <ac:spMk id="18" creationId="{FD7399DA-D99A-044F-BD9D-96FAAC773BB2}"/>
          </ac:spMkLst>
        </pc:spChg>
      </pc:sldChg>
      <pc:sldChg chg="modSp mod">
        <pc:chgData name="Zrinka Jurčević" userId="0b24b88d-47f3-4db2-ad81-ac8a28adbcb8" providerId="ADAL" clId="{A73AE0BE-8DEB-044F-B4A6-E4A9792B0B7E}" dt="2021-05-09T17:53:18.636" v="3" actId="1076"/>
        <pc:sldMkLst>
          <pc:docMk/>
          <pc:sldMk cId="2763696088" sldId="274"/>
        </pc:sldMkLst>
        <pc:spChg chg="mod">
          <ac:chgData name="Zrinka Jurčević" userId="0b24b88d-47f3-4db2-ad81-ac8a28adbcb8" providerId="ADAL" clId="{A73AE0BE-8DEB-044F-B4A6-E4A9792B0B7E}" dt="2021-05-09T17:53:18.636" v="3" actId="1076"/>
          <ac:spMkLst>
            <pc:docMk/>
            <pc:sldMk cId="2763696088" sldId="274"/>
            <ac:spMk id="2" creationId="{F2C88F2C-89E8-E942-88F7-ADF8EE43FB3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hyperlink" Target="https://www.e-sfera.hr/dodatni-digitalni-sadrzaji/9d62f754-6935-4b8f-becf-7cd841b90c73/" TargetMode="External"/><Relationship Id="rId10" Type="http://schemas.openxmlformats.org/officeDocument/2006/relationships/image" Target="../media/image26.png"/><Relationship Id="rId4" Type="http://schemas.openxmlformats.org/officeDocument/2006/relationships/image" Target="../media/image12.png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7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18903" y="1231489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8127006" y="2694294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446819" y="187639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88F2C-89E8-E942-88F7-ADF8EE43FB38}"/>
              </a:ext>
            </a:extLst>
          </p:cNvPr>
          <p:cNvSpPr txBox="1"/>
          <p:nvPr/>
        </p:nvSpPr>
        <p:spPr>
          <a:xfrm>
            <a:off x="1779600" y="1220684"/>
            <a:ext cx="1666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Ponovi priložnu oznaku pogodbe. </a:t>
            </a:r>
            <a:endParaRPr lang="en-H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FE9C2-85AC-F74C-BAAF-C0322AA4BB5E}"/>
              </a:ext>
            </a:extLst>
          </p:cNvPr>
          <p:cNvSpPr txBox="1"/>
          <p:nvPr/>
        </p:nvSpPr>
        <p:spPr>
          <a:xfrm>
            <a:off x="1747421" y="2461171"/>
            <a:ext cx="167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audiosažetke </a:t>
            </a:r>
            <a:r>
              <a:rPr lang="en-US" dirty="0"/>
              <a:t>o </a:t>
            </a:r>
            <a:r>
              <a:rPr lang="hr-HR" dirty="0"/>
              <a:t>pogodbenim </a:t>
            </a:r>
            <a:r>
              <a:rPr lang="en-HR" dirty="0"/>
              <a:t>rečenicama.</a:t>
            </a:r>
          </a:p>
        </p:txBody>
      </p:sp>
      <p:pic>
        <p:nvPicPr>
          <p:cNvPr id="16" name="Picture 1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F7A68610-48A7-B84E-9AEC-68D3FA6943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5" y="1205186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45B7A09B-FA6E-ED45-AC42-C1E5DA61F1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2591002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5E6226C-AA09-9444-A751-67DBE8B5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5" y="3987707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961D74-877A-9749-86CC-BD775F9623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1203341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C383D2B5-27B6-2742-98C7-95AA7E76A4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29" y="2591003"/>
            <a:ext cx="992337" cy="1280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3DA32A-5B68-0C4D-9218-79B719ACF848}"/>
              </a:ext>
            </a:extLst>
          </p:cNvPr>
          <p:cNvSpPr txBox="1"/>
          <p:nvPr/>
        </p:nvSpPr>
        <p:spPr>
          <a:xfrm>
            <a:off x="1747421" y="4111779"/>
            <a:ext cx="1281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Ponovi priložne rečenice.</a:t>
            </a:r>
            <a:endParaRPr lang="en-H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50F81-6E59-0E45-8BDA-37C498C27D63}"/>
              </a:ext>
            </a:extLst>
          </p:cNvPr>
          <p:cNvSpPr txBox="1"/>
          <p:nvPr/>
        </p:nvSpPr>
        <p:spPr>
          <a:xfrm>
            <a:off x="5181600" y="1203341"/>
            <a:ext cx="1503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poznavanje svih vrsta rečenica.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C2140-8D6F-E74C-9C72-8DD658767956}"/>
              </a:ext>
            </a:extLst>
          </p:cNvPr>
          <p:cNvSpPr txBox="1"/>
          <p:nvPr/>
        </p:nvSpPr>
        <p:spPr>
          <a:xfrm>
            <a:off x="5128898" y="2724124"/>
            <a:ext cx="1864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s pomoću Wizer.me listića.</a:t>
            </a:r>
          </a:p>
        </p:txBody>
      </p:sp>
    </p:spTree>
    <p:extLst>
      <p:ext uri="{BB962C8B-B14F-4D97-AF65-F5344CB8AC3E}">
        <p14:creationId xmlns:p14="http://schemas.microsoft.com/office/powerpoint/2010/main" val="27636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236215" y="875138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Pogodbena</a:t>
            </a:r>
          </a:p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469989" y="1365852"/>
            <a:ext cx="4447255" cy="43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17" y="52069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F2125-00A0-A746-934B-C325898D20D1}"/>
              </a:ext>
            </a:extLst>
          </p:cNvPr>
          <p:cNvSpPr txBox="1"/>
          <p:nvPr/>
        </p:nvSpPr>
        <p:spPr>
          <a:xfrm>
            <a:off x="8190101" y="2323671"/>
            <a:ext cx="30070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Što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priložne</a:t>
            </a:r>
            <a:r>
              <a:rPr lang="en-US" sz="2800" dirty="0"/>
              <a:t> </a:t>
            </a:r>
            <a:r>
              <a:rPr lang="en-US" sz="2800" dirty="0" err="1"/>
              <a:t>oznake</a:t>
            </a:r>
            <a:r>
              <a:rPr lang="en-US" sz="2800" dirty="0"/>
              <a:t>? </a:t>
            </a:r>
            <a:r>
              <a:rPr lang="en-US" sz="2800" dirty="0" err="1"/>
              <a:t>Kakvu</a:t>
            </a:r>
            <a:r>
              <a:rPr lang="en-US" sz="2800" dirty="0"/>
              <a:t> </a:t>
            </a:r>
            <a:r>
              <a:rPr lang="en-US" sz="2800" dirty="0" err="1"/>
              <a:t>ulogu</a:t>
            </a:r>
            <a:r>
              <a:rPr lang="en-US" sz="2800" dirty="0"/>
              <a:t> </a:t>
            </a:r>
            <a:r>
              <a:rPr lang="en-US" sz="2800" dirty="0" err="1"/>
              <a:t>imaju</a:t>
            </a:r>
            <a:r>
              <a:rPr lang="en-US" sz="2800" dirty="0"/>
              <a:t> </a:t>
            </a:r>
            <a:r>
              <a:rPr lang="en-US" sz="2800" dirty="0" err="1"/>
              <a:t>priložne</a:t>
            </a:r>
            <a:r>
              <a:rPr lang="en-US" sz="2800" dirty="0"/>
              <a:t> </a:t>
            </a:r>
            <a:r>
              <a:rPr lang="en-US" sz="2800" dirty="0" err="1"/>
              <a:t>surečenice</a:t>
            </a:r>
            <a:r>
              <a:rPr lang="en-US" sz="2800" dirty="0"/>
              <a:t> </a:t>
            </a:r>
            <a:r>
              <a:rPr lang="en-US" sz="2800" dirty="0" err="1"/>
              <a:t>prema</a:t>
            </a:r>
            <a:r>
              <a:rPr lang="en-US" sz="2800" dirty="0"/>
              <a:t> </a:t>
            </a:r>
            <a:r>
              <a:rPr lang="en-US" sz="2800" dirty="0" err="1"/>
              <a:t>glavnoj</a:t>
            </a:r>
            <a:r>
              <a:rPr lang="en-US" sz="2800" dirty="0"/>
              <a:t> </a:t>
            </a:r>
            <a:r>
              <a:rPr lang="en-US" sz="2800" dirty="0" err="1"/>
              <a:t>surečenici</a:t>
            </a:r>
            <a:r>
              <a:rPr lang="en-US" sz="2800" dirty="0"/>
              <a:t>?</a:t>
            </a:r>
            <a:endParaRPr lang="en-HR" sz="2800" dirty="0"/>
          </a:p>
        </p:txBody>
      </p:sp>
      <p:pic>
        <p:nvPicPr>
          <p:cNvPr id="8" name="Picture 7" descr="Website&#10;&#10;Description automatically generated">
            <a:extLst>
              <a:ext uri="{FF2B5EF4-FFF2-40B4-BE49-F238E27FC236}">
                <a16:creationId xmlns:a16="http://schemas.microsoft.com/office/drawing/2014/main" id="{4D651CC1-B7A6-0848-A768-C2F3E6951E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5239">
            <a:off x="1574466" y="583523"/>
            <a:ext cx="4024819" cy="569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45325" y="1608401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836" y="555922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690776" y="1833669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682D11-4D2C-874C-857A-C51712AC6C73}"/>
              </a:ext>
            </a:extLst>
          </p:cNvPr>
          <p:cNvSpPr txBox="1"/>
          <p:nvPr/>
        </p:nvSpPr>
        <p:spPr>
          <a:xfrm>
            <a:off x="8004405" y="2970833"/>
            <a:ext cx="32430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P</a:t>
            </a:r>
            <a:r>
              <a:rPr lang="en-HR" sz="2800" dirty="0"/>
              <a:t>od kojim si uvjetom riješio/riješila ovu zagonetku?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7DB61C-5EDD-2145-9F5E-2C121BC63148}"/>
              </a:ext>
            </a:extLst>
          </p:cNvPr>
          <p:cNvSpPr txBox="1"/>
          <p:nvPr/>
        </p:nvSpPr>
        <p:spPr>
          <a:xfrm>
            <a:off x="2170176" y="551323"/>
            <a:ext cx="8022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Nakon što pročitaš tekst iz udžbenika, odgonetni ime grada.</a:t>
            </a:r>
          </a:p>
        </p:txBody>
      </p:sp>
      <p:pic>
        <p:nvPicPr>
          <p:cNvPr id="9" name="Picture 8" descr="A picture containing text, orange, fresh&#10;&#10;Description automatically generated">
            <a:extLst>
              <a:ext uri="{FF2B5EF4-FFF2-40B4-BE49-F238E27FC236}">
                <a16:creationId xmlns:a16="http://schemas.microsoft.com/office/drawing/2014/main" id="{6BEF705B-492C-7E41-A5DD-C2E87D97C5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90" y="1577824"/>
            <a:ext cx="3058381" cy="229016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D1AA71A-D1F7-644E-86E2-FCD738DB7874}"/>
              </a:ext>
            </a:extLst>
          </p:cNvPr>
          <p:cNvSpPr/>
          <p:nvPr/>
        </p:nvSpPr>
        <p:spPr>
          <a:xfrm>
            <a:off x="360476" y="4135813"/>
            <a:ext cx="67840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„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malo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razmisliš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zapravo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veselim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kolaču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borovnica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.“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53E3FA-7DBF-4A46-B76B-A5D0A5862AD8}"/>
              </a:ext>
            </a:extLst>
          </p:cNvPr>
          <p:cNvSpPr txBox="1"/>
          <p:nvPr/>
        </p:nvSpPr>
        <p:spPr>
          <a:xfrm>
            <a:off x="4187596" y="1505430"/>
            <a:ext cx="2834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Tajanstveni grad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BD2317-CD6F-2244-8AFE-A24383717756}"/>
              </a:ext>
            </a:extLst>
          </p:cNvPr>
          <p:cNvSpPr/>
          <p:nvPr/>
        </p:nvSpPr>
        <p:spPr>
          <a:xfrm>
            <a:off x="3501225" y="2097603"/>
            <a:ext cx="39115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R" sz="2800" dirty="0">
                <a:solidFill>
                  <a:srgbClr val="000000"/>
                </a:solidFill>
                <a:latin typeface="Calibri" panose="020F0502020204030204" pitchFamily="34" charset="0"/>
              </a:rPr>
              <a:t>KOD:</a:t>
            </a:r>
          </a:p>
          <a:p>
            <a:endParaRPr lang="en-HR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HR" sz="2800" dirty="0">
                <a:solidFill>
                  <a:srgbClr val="000000"/>
                </a:solidFill>
                <a:latin typeface="Calibri" panose="020F0502020204030204" pitchFamily="34" charset="0"/>
              </a:rPr>
              <a:t>1 – 2, 2 – 2, 3 – 1, 6 – 1,</a:t>
            </a:r>
            <a:endParaRPr lang="en-HR" sz="2800" dirty="0">
              <a:solidFill>
                <a:srgbClr val="000000"/>
              </a:solidFill>
            </a:endParaRPr>
          </a:p>
          <a:p>
            <a:r>
              <a:rPr lang="en-HR" sz="2800" dirty="0">
                <a:solidFill>
                  <a:srgbClr val="000000"/>
                </a:solidFill>
                <a:latin typeface="Calibri" panose="020F0502020204030204" pitchFamily="34" charset="0"/>
              </a:rPr>
              <a:t>6 – 4, 7 – 1, 9 – 4, 11 – 8.</a:t>
            </a:r>
            <a:endParaRPr lang="en-HR" sz="2800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C0AB2C-8C6A-D644-B78D-C910133CCB0E}"/>
              </a:ext>
            </a:extLst>
          </p:cNvPr>
          <p:cNvSpPr txBox="1"/>
          <p:nvPr/>
        </p:nvSpPr>
        <p:spPr>
          <a:xfrm>
            <a:off x="3740533" y="5317034"/>
            <a:ext cx="1864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0B050"/>
                </a:solidFill>
              </a:rPr>
              <a:t>KARLOVAC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2140C843-7246-7142-855B-7B645D4D3A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0"/>
          <a:stretch/>
        </p:blipFill>
        <p:spPr>
          <a:xfrm>
            <a:off x="5499347" y="2200991"/>
            <a:ext cx="2988491" cy="3153006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70920" y="1298716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40" y="498573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616707" y="1558128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E1E0F6-7407-F841-B122-FA282AA09EC4}"/>
              </a:ext>
            </a:extLst>
          </p:cNvPr>
          <p:cNvSpPr txBox="1"/>
          <p:nvPr/>
        </p:nvSpPr>
        <p:spPr>
          <a:xfrm>
            <a:off x="9258383" y="2662272"/>
            <a:ext cx="2109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PRILOŽNA OZNAKA POGODBE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8010AF-8E2F-0847-9DE8-1E0082DF7AA1}"/>
              </a:ext>
            </a:extLst>
          </p:cNvPr>
          <p:cNvSpPr txBox="1"/>
          <p:nvPr/>
        </p:nvSpPr>
        <p:spPr>
          <a:xfrm>
            <a:off x="1950720" y="523630"/>
            <a:ext cx="768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Na koje pitanje odgovara priložna oznaka pogodbe? Što se njome izriče?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32DCC9-BCB4-2943-9B93-0C6907B0DD50}"/>
              </a:ext>
            </a:extLst>
          </p:cNvPr>
          <p:cNvSpPr txBox="1"/>
          <p:nvPr/>
        </p:nvSpPr>
        <p:spPr>
          <a:xfrm>
            <a:off x="326948" y="1763514"/>
            <a:ext cx="602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0B050"/>
                </a:solidFill>
              </a:rPr>
              <a:t>Redovnim radom </a:t>
            </a:r>
            <a:r>
              <a:rPr lang="en-HR" sz="2800" dirty="0"/>
              <a:t>mnogo ćeš postići.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63A885-8EBF-7E42-8557-3D788CCF6D48}"/>
              </a:ext>
            </a:extLst>
          </p:cNvPr>
          <p:cNvSpPr txBox="1"/>
          <p:nvPr/>
        </p:nvSpPr>
        <p:spPr>
          <a:xfrm>
            <a:off x="362036" y="2506601"/>
            <a:ext cx="633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Uz koji uvjet ćeš mnogo postići?</a:t>
            </a:r>
          </a:p>
          <a:p>
            <a:endParaRPr lang="en-HR" sz="2800" dirty="0"/>
          </a:p>
          <a:p>
            <a:r>
              <a:rPr lang="en-US" sz="2800" dirty="0">
                <a:solidFill>
                  <a:srgbClr val="00B050"/>
                </a:solidFill>
              </a:rPr>
              <a:t>        r</a:t>
            </a:r>
            <a:r>
              <a:rPr lang="en-HR" sz="2800" dirty="0">
                <a:solidFill>
                  <a:srgbClr val="00B050"/>
                </a:solidFill>
              </a:rPr>
              <a:t>edovnim radom</a:t>
            </a:r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30C5CAF4-EDEB-444A-ADC1-15522087D2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984308">
            <a:off x="1746055" y="3827760"/>
            <a:ext cx="732231" cy="73223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5C0A84-C8F8-1D40-BFB4-08E4A9A491D4}"/>
              </a:ext>
            </a:extLst>
          </p:cNvPr>
          <p:cNvSpPr txBox="1"/>
          <p:nvPr/>
        </p:nvSpPr>
        <p:spPr>
          <a:xfrm>
            <a:off x="541277" y="4648488"/>
            <a:ext cx="5207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i</a:t>
            </a:r>
            <a:r>
              <a:rPr lang="en-HR" sz="2800" dirty="0"/>
              <a:t>zrečen je uvjet pod kojim će se ostvariti radnja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5BB11A-F2CA-FB42-A072-073248235262}"/>
              </a:ext>
            </a:extLst>
          </p:cNvPr>
          <p:cNvSpPr txBox="1"/>
          <p:nvPr/>
        </p:nvSpPr>
        <p:spPr>
          <a:xfrm>
            <a:off x="1174385" y="1366355"/>
            <a:ext cx="96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POP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9" grpId="0"/>
      <p:bldP spid="11" grpId="0" build="p"/>
      <p:bldP spid="14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293977" y="1141175"/>
            <a:ext cx="4624698" cy="456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97150" y="117645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70F61A-CD24-6240-8B21-AA09530BAE1B}"/>
              </a:ext>
            </a:extLst>
          </p:cNvPr>
          <p:cNvSpPr txBox="1"/>
          <p:nvPr/>
        </p:nvSpPr>
        <p:spPr>
          <a:xfrm>
            <a:off x="8223395" y="1757014"/>
            <a:ext cx="31247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POGODBENA REČENICA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103845-2402-D64E-B305-F8A863B60A8C}"/>
              </a:ext>
            </a:extLst>
          </p:cNvPr>
          <p:cNvSpPr txBox="1"/>
          <p:nvPr/>
        </p:nvSpPr>
        <p:spPr>
          <a:xfrm>
            <a:off x="2312752" y="371302"/>
            <a:ext cx="8107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Čime je izrečena pogodba u prvoj rečenici, a čime u drugoj rečenici? Postavi pitanje.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8BC602-F9CD-D34E-ADB2-376E56097F1C}"/>
              </a:ext>
            </a:extLst>
          </p:cNvPr>
          <p:cNvSpPr/>
          <p:nvPr/>
        </p:nvSpPr>
        <p:spPr>
          <a:xfrm>
            <a:off x="270592" y="169671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Bez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razmišljanja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rezultata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8F89A9-E0F3-2B4B-877A-DD5795145E43}"/>
              </a:ext>
            </a:extLst>
          </p:cNvPr>
          <p:cNvSpPr/>
          <p:nvPr/>
        </p:nvSpPr>
        <p:spPr>
          <a:xfrm>
            <a:off x="270592" y="3334043"/>
            <a:ext cx="5037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ne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razmisliš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rezultata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HR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76A55C-DEC9-9044-8FE2-8D7A62EEB1BB}"/>
              </a:ext>
            </a:extLst>
          </p:cNvPr>
          <p:cNvSpPr txBox="1"/>
          <p:nvPr/>
        </p:nvSpPr>
        <p:spPr>
          <a:xfrm>
            <a:off x="1572768" y="2477518"/>
            <a:ext cx="5567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i="1" dirty="0"/>
              <a:t>Pod kojim uvjetom nema rezultata?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5EF46A-2917-A041-A4C0-4CBAFC2340CD}"/>
              </a:ext>
            </a:extLst>
          </p:cNvPr>
          <p:cNvSpPr txBox="1"/>
          <p:nvPr/>
        </p:nvSpPr>
        <p:spPr>
          <a:xfrm>
            <a:off x="1099810" y="3853239"/>
            <a:ext cx="3035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z</a:t>
            </a:r>
            <a:r>
              <a:rPr lang="en-HR" sz="2800" dirty="0"/>
              <a:t>avisna surečenica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D156C7-CE9A-0D45-B554-3DBC5E66CA8E}"/>
              </a:ext>
            </a:extLst>
          </p:cNvPr>
          <p:cNvSpPr txBox="1"/>
          <p:nvPr/>
        </p:nvSpPr>
        <p:spPr>
          <a:xfrm>
            <a:off x="872584" y="3001634"/>
            <a:ext cx="362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5F1A54-218E-B24B-9F2B-78C80ECE7BC0}"/>
              </a:ext>
            </a:extLst>
          </p:cNvPr>
          <p:cNvSpPr txBox="1"/>
          <p:nvPr/>
        </p:nvSpPr>
        <p:spPr>
          <a:xfrm>
            <a:off x="1129039" y="1268450"/>
            <a:ext cx="96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POP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4DA301-AF32-7443-845E-B562BF64B8BA}"/>
              </a:ext>
            </a:extLst>
          </p:cNvPr>
          <p:cNvSpPr txBox="1"/>
          <p:nvPr/>
        </p:nvSpPr>
        <p:spPr>
          <a:xfrm>
            <a:off x="4038648" y="3039590"/>
            <a:ext cx="559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pic>
        <p:nvPicPr>
          <p:cNvPr id="16" name="Graphic 15" descr="Arrow: Slight curve with solid fill">
            <a:extLst>
              <a:ext uri="{FF2B5EF4-FFF2-40B4-BE49-F238E27FC236}">
                <a16:creationId xmlns:a16="http://schemas.microsoft.com/office/drawing/2014/main" id="{350512A8-42E9-1044-AA24-873A76DA17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728547">
            <a:off x="271268" y="4222040"/>
            <a:ext cx="1223219" cy="7322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CD525A5-CF8A-7B46-A84D-065807A254E2}"/>
              </a:ext>
            </a:extLst>
          </p:cNvPr>
          <p:cNvSpPr txBox="1"/>
          <p:nvPr/>
        </p:nvSpPr>
        <p:spPr>
          <a:xfrm>
            <a:off x="1129039" y="4773042"/>
            <a:ext cx="5855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v</a:t>
            </a:r>
            <a:r>
              <a:rPr lang="en-HR" sz="2800" dirty="0"/>
              <a:t>ezničke riječi: ako, da, kad, ukoliko, li, samo da….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7399DA-D99A-044F-BD9D-96FAAC773BB2}"/>
              </a:ext>
            </a:extLst>
          </p:cNvPr>
          <p:cNvSpPr txBox="1"/>
          <p:nvPr/>
        </p:nvSpPr>
        <p:spPr>
          <a:xfrm>
            <a:off x="7979884" y="2726109"/>
            <a:ext cx="3368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 - zavisna surečenica </a:t>
            </a:r>
            <a:r>
              <a:rPr lang="en-HR" sz="2800" dirty="0">
                <a:solidFill>
                  <a:srgbClr val="00B050"/>
                </a:solidFill>
              </a:rPr>
              <a:t>dopunjuje glagol glavne </a:t>
            </a:r>
            <a:r>
              <a:rPr lang="en-HR" sz="2800" dirty="0"/>
              <a:t>surečenice kao </a:t>
            </a:r>
            <a:r>
              <a:rPr lang="en-HR" sz="2800" dirty="0">
                <a:solidFill>
                  <a:srgbClr val="00B050"/>
                </a:solidFill>
              </a:rPr>
              <a:t>oznaka pogodbe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657A11-750B-794C-ACBD-DFBD11D02D5F}"/>
              </a:ext>
            </a:extLst>
          </p:cNvPr>
          <p:cNvCxnSpPr>
            <a:cxnSpLocks/>
          </p:cNvCxnSpPr>
          <p:nvPr/>
        </p:nvCxnSpPr>
        <p:spPr>
          <a:xfrm flipH="1">
            <a:off x="2783896" y="3402616"/>
            <a:ext cx="5238" cy="56133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D763AF49-41E8-B24C-97A6-BBF940361BA2}"/>
              </a:ext>
            </a:extLst>
          </p:cNvPr>
          <p:cNvSpPr/>
          <p:nvPr/>
        </p:nvSpPr>
        <p:spPr>
          <a:xfrm>
            <a:off x="172501" y="3325320"/>
            <a:ext cx="784745" cy="53194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C92874-A9AB-834B-85C1-106AC577974A}"/>
              </a:ext>
            </a:extLst>
          </p:cNvPr>
          <p:cNvSpPr/>
          <p:nvPr/>
        </p:nvSpPr>
        <p:spPr>
          <a:xfrm>
            <a:off x="1089595" y="2980563"/>
            <a:ext cx="2027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R" sz="2800" dirty="0"/>
              <a:t>- pogodbena</a:t>
            </a: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3" grpId="0"/>
      <p:bldP spid="4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21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E92BD580-9E46-8340-A27F-782CFCABF7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8" t="898" r="528"/>
          <a:stretch/>
        </p:blipFill>
        <p:spPr>
          <a:xfrm>
            <a:off x="2087098" y="4611856"/>
            <a:ext cx="1444075" cy="153767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26179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27201" y="1269793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27477" y="1648436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91FA71-49D0-D64F-AAE1-10E56CAFEF10}"/>
              </a:ext>
            </a:extLst>
          </p:cNvPr>
          <p:cNvSpPr txBox="1"/>
          <p:nvPr/>
        </p:nvSpPr>
        <p:spPr>
          <a:xfrm>
            <a:off x="8877998" y="2590857"/>
            <a:ext cx="2438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VRSTE POGODBENIH REČENICA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A685B4-D9C4-E040-9ED6-125A9588FB09}"/>
              </a:ext>
            </a:extLst>
          </p:cNvPr>
          <p:cNvSpPr/>
          <p:nvPr/>
        </p:nvSpPr>
        <p:spPr>
          <a:xfrm>
            <a:off x="1975551" y="505997"/>
            <a:ext cx="8121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pogodbenih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495BEB-7866-3342-A64F-03B59CF900BE}"/>
              </a:ext>
            </a:extLst>
          </p:cNvPr>
          <p:cNvSpPr/>
          <p:nvPr/>
        </p:nvSpPr>
        <p:spPr>
          <a:xfrm>
            <a:off x="231160" y="1503313"/>
            <a:ext cx="726250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dođem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otiđite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bez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otkriješ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vodim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kolač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od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borovnica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  <a:p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mogu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otišao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kraj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svijeta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D26BFC-4615-554F-B96F-9D10394E4C94}"/>
              </a:ext>
            </a:extLst>
          </p:cNvPr>
          <p:cNvSpPr/>
          <p:nvPr/>
        </p:nvSpPr>
        <p:spPr>
          <a:xfrm>
            <a:off x="4047526" y="2143768"/>
            <a:ext cx="27147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err="1">
                <a:solidFill>
                  <a:srgbClr val="00B050"/>
                </a:solidFill>
                <a:latin typeface="Calibri" panose="020F0502020204030204" pitchFamily="34" charset="0"/>
              </a:rPr>
              <a:t>stvarna</a:t>
            </a:r>
            <a:r>
              <a:rPr lang="en-US" sz="2800" b="1" i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B050"/>
                </a:solidFill>
                <a:latin typeface="Calibri" panose="020F0502020204030204" pitchFamily="34" charset="0"/>
              </a:rPr>
              <a:t>pogodba</a:t>
            </a:r>
            <a:endParaRPr lang="en-HR" sz="2800" b="1" dirty="0">
              <a:solidFill>
                <a:srgbClr val="00B05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961E50-FCB1-6644-9527-E8D44C8E4C77}"/>
              </a:ext>
            </a:extLst>
          </p:cNvPr>
          <p:cNvSpPr/>
          <p:nvPr/>
        </p:nvSpPr>
        <p:spPr>
          <a:xfrm>
            <a:off x="4047526" y="3457382"/>
            <a:ext cx="2780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err="1">
                <a:solidFill>
                  <a:srgbClr val="00B050"/>
                </a:solidFill>
                <a:latin typeface="Calibri" panose="020F0502020204030204" pitchFamily="34" charset="0"/>
              </a:rPr>
              <a:t>moguća</a:t>
            </a:r>
            <a:r>
              <a:rPr lang="en-US" sz="2800" b="1" i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B050"/>
                </a:solidFill>
                <a:latin typeface="Calibri" panose="020F0502020204030204" pitchFamily="34" charset="0"/>
              </a:rPr>
              <a:t>pogodba</a:t>
            </a:r>
            <a:endParaRPr lang="en-HR" sz="2800" b="1" i="1" dirty="0">
              <a:solidFill>
                <a:srgbClr val="00B05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96858C-9089-2348-8308-4429C4ED6481}"/>
              </a:ext>
            </a:extLst>
          </p:cNvPr>
          <p:cNvSpPr/>
          <p:nvPr/>
        </p:nvSpPr>
        <p:spPr>
          <a:xfrm>
            <a:off x="4047526" y="4554795"/>
            <a:ext cx="3080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err="1">
                <a:solidFill>
                  <a:srgbClr val="00B050"/>
                </a:solidFill>
                <a:latin typeface="Calibri" panose="020F0502020204030204" pitchFamily="34" charset="0"/>
              </a:rPr>
              <a:t>nestvarna</a:t>
            </a:r>
            <a:r>
              <a:rPr lang="en-US" sz="2800" b="1" i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0B050"/>
                </a:solidFill>
                <a:latin typeface="Calibri" panose="020F0502020204030204" pitchFamily="34" charset="0"/>
              </a:rPr>
              <a:t>pogodba</a:t>
            </a:r>
            <a:endParaRPr lang="en-HR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uiExpand="1" build="p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person, standing, posing&#10;&#10;Description automatically generated">
            <a:extLst>
              <a:ext uri="{FF2B5EF4-FFF2-40B4-BE49-F238E27FC236}">
                <a16:creationId xmlns:a16="http://schemas.microsoft.com/office/drawing/2014/main" id="{047E2786-7B23-CB4C-B695-AD08B6C6BC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867" y="4290947"/>
            <a:ext cx="1583484" cy="2174652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66945" y="1260953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849" y="5037122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8138694" y="1663258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F515B3-6151-5042-84E4-17CAFED85DDF}"/>
              </a:ext>
            </a:extLst>
          </p:cNvPr>
          <p:cNvSpPr txBox="1"/>
          <p:nvPr/>
        </p:nvSpPr>
        <p:spPr>
          <a:xfrm>
            <a:off x="9100012" y="2388065"/>
            <a:ext cx="180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0B050"/>
                </a:solidFill>
              </a:rPr>
              <a:t>PISANJE ZAREZA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862A6E-75EA-5846-99F8-A61FEB386514}"/>
              </a:ext>
            </a:extLst>
          </p:cNvPr>
          <p:cNvSpPr/>
          <p:nvPr/>
        </p:nvSpPr>
        <p:spPr>
          <a:xfrm>
            <a:off x="3046215" y="327046"/>
            <a:ext cx="7193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zaključi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pisanju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pogodbenim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FBD9E0-A2DB-D04E-BBA8-2516F1B32C67}"/>
              </a:ext>
            </a:extLst>
          </p:cNvPr>
          <p:cNvSpPr/>
          <p:nvPr/>
        </p:nvSpPr>
        <p:spPr>
          <a:xfrm>
            <a:off x="192836" y="1617685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potrudiš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pogodit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Pogodit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otkriješ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kod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pomučiš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dobro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promozgaš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. 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Pogodit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samo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dobro </a:t>
            </a:r>
            <a:r>
              <a:rPr lang="en-US" sz="2800" dirty="0" err="1">
                <a:solidFill>
                  <a:srgbClr val="70AD47"/>
                </a:solidFill>
                <a:latin typeface="Calibri" panose="020F0502020204030204" pitchFamily="34" charset="0"/>
              </a:rPr>
              <a:t>razmisliš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rješenje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D57909-D671-AD46-A2A1-DBB8929D18B9}"/>
              </a:ext>
            </a:extLst>
          </p:cNvPr>
          <p:cNvSpPr txBox="1"/>
          <p:nvPr/>
        </p:nvSpPr>
        <p:spPr>
          <a:xfrm>
            <a:off x="6284936" y="1724813"/>
            <a:ext cx="1596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inverzija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73CA88-DDBD-7349-90B8-D9D50B1B7483}"/>
              </a:ext>
            </a:extLst>
          </p:cNvPr>
          <p:cNvSpPr txBox="1"/>
          <p:nvPr/>
        </p:nvSpPr>
        <p:spPr>
          <a:xfrm>
            <a:off x="6284936" y="3838049"/>
            <a:ext cx="183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umetnuta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4C7718-71C0-4C4A-9D5E-530DF7648399}"/>
              </a:ext>
            </a:extLst>
          </p:cNvPr>
          <p:cNvSpPr txBox="1"/>
          <p:nvPr/>
        </p:nvSpPr>
        <p:spPr>
          <a:xfrm>
            <a:off x="6254650" y="2612163"/>
            <a:ext cx="180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</a:t>
            </a:r>
            <a:r>
              <a:rPr lang="en-HR" sz="2800" b="1" dirty="0"/>
              <a:t>izanje surečenica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9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407546" y="1191970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066" y="489973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960170" y="2513671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2F62ED-0881-374C-AC96-55199169CA8C}"/>
              </a:ext>
            </a:extLst>
          </p:cNvPr>
          <p:cNvSpPr txBox="1"/>
          <p:nvPr/>
        </p:nvSpPr>
        <p:spPr>
          <a:xfrm>
            <a:off x="1754856" y="440024"/>
            <a:ext cx="9339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Preoblikuj jednostavnu rečenicu u zavisnosloženu pogodbenu, a zatim složenu u jednostavnu.</a:t>
            </a:r>
          </a:p>
        </p:txBody>
      </p:sp>
      <p:pic>
        <p:nvPicPr>
          <p:cNvPr id="3" name="Graphic 2" descr="Atom with solid fill">
            <a:extLst>
              <a:ext uri="{FF2B5EF4-FFF2-40B4-BE49-F238E27FC236}">
                <a16:creationId xmlns:a16="http://schemas.microsoft.com/office/drawing/2014/main" id="{0B590223-4B46-934C-BD97-7EE7D3838B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512" y="1107087"/>
            <a:ext cx="704488" cy="7044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58D3EF-713E-D64D-96EF-F29F563ECC74}"/>
              </a:ext>
            </a:extLst>
          </p:cNvPr>
          <p:cNvSpPr txBox="1"/>
          <p:nvPr/>
        </p:nvSpPr>
        <p:spPr>
          <a:xfrm>
            <a:off x="1209928" y="1899451"/>
            <a:ext cx="5521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69C4B"/>
                </a:solidFill>
              </a:rPr>
              <a:t>Ako nema muke, nema nauke.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183104-A839-034F-ACE3-1159A46268D7}"/>
              </a:ext>
            </a:extLst>
          </p:cNvPr>
          <p:cNvSpPr txBox="1"/>
          <p:nvPr/>
        </p:nvSpPr>
        <p:spPr>
          <a:xfrm>
            <a:off x="902918" y="2461281"/>
            <a:ext cx="7045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/>
              <a:t>Udaram li </a:t>
            </a:r>
            <a:r>
              <a:rPr lang="en-HR" sz="2800" dirty="0"/>
              <a:t>u opnu bubnja, dobijem zvuk.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3B78F9-B2D4-D64A-AF13-870447A79713}"/>
              </a:ext>
            </a:extLst>
          </p:cNvPr>
          <p:cNvCxnSpPr/>
          <p:nvPr/>
        </p:nvCxnSpPr>
        <p:spPr>
          <a:xfrm>
            <a:off x="725000" y="2352361"/>
            <a:ext cx="64917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2F0FE99-B018-B448-83B5-02382ED099F1}"/>
              </a:ext>
            </a:extLst>
          </p:cNvPr>
          <p:cNvCxnSpPr/>
          <p:nvPr/>
        </p:nvCxnSpPr>
        <p:spPr>
          <a:xfrm>
            <a:off x="725000" y="3401576"/>
            <a:ext cx="64917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14" descr="Atom with solid fill">
            <a:extLst>
              <a:ext uri="{FF2B5EF4-FFF2-40B4-BE49-F238E27FC236}">
                <a16:creationId xmlns:a16="http://schemas.microsoft.com/office/drawing/2014/main" id="{00869591-A214-B14B-94F6-0308456FD6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512" y="3622475"/>
            <a:ext cx="704488" cy="7044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A8731A5-58B1-3940-9CD5-EB19B305B0CA}"/>
              </a:ext>
            </a:extLst>
          </p:cNvPr>
          <p:cNvSpPr txBox="1"/>
          <p:nvPr/>
        </p:nvSpPr>
        <p:spPr>
          <a:xfrm>
            <a:off x="902918" y="3734276"/>
            <a:ext cx="6491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Zaokruži slovo ispred pogodbene rečenice.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74065C-1203-5D42-8461-0A2190409C95}"/>
              </a:ext>
            </a:extLst>
          </p:cNvPr>
          <p:cNvSpPr txBox="1"/>
          <p:nvPr/>
        </p:nvSpPr>
        <p:spPr>
          <a:xfrm>
            <a:off x="1091265" y="4419092"/>
            <a:ext cx="78714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r>
              <a:rPr lang="en-HR" sz="2800" dirty="0"/>
              <a:t>Glavno je da je kapa na glavi.</a:t>
            </a:r>
          </a:p>
          <a:p>
            <a:pPr marL="514350" indent="-514350">
              <a:buAutoNum type="alphaLcParenR"/>
            </a:pPr>
            <a:r>
              <a:rPr lang="en-HR" sz="2800" dirty="0"/>
              <a:t>Da si mi rekao, ponijela bih knjigu.</a:t>
            </a:r>
          </a:p>
          <a:p>
            <a:pPr marL="514350" indent="-514350">
              <a:buAutoNum type="alphaLcParenR"/>
            </a:pPr>
            <a:r>
              <a:rPr lang="en-HR" sz="2800" dirty="0"/>
              <a:t>Film je da ne može biti bolji.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25B55F4-BEB3-D14F-AF4D-4E47EF3C1272}"/>
              </a:ext>
            </a:extLst>
          </p:cNvPr>
          <p:cNvSpPr/>
          <p:nvPr/>
        </p:nvSpPr>
        <p:spPr>
          <a:xfrm>
            <a:off x="1091265" y="4899857"/>
            <a:ext cx="470249" cy="402166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02F0E5-9982-4242-8479-D4BECF51769E}"/>
              </a:ext>
            </a:extLst>
          </p:cNvPr>
          <p:cNvSpPr txBox="1"/>
          <p:nvPr/>
        </p:nvSpPr>
        <p:spPr>
          <a:xfrm>
            <a:off x="1042397" y="1395518"/>
            <a:ext cx="5521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Bez muke nema nauke.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7E94EE-6910-854D-B1E9-CCEE54D83BAE}"/>
              </a:ext>
            </a:extLst>
          </p:cNvPr>
          <p:cNvSpPr txBox="1"/>
          <p:nvPr/>
        </p:nvSpPr>
        <p:spPr>
          <a:xfrm>
            <a:off x="628684" y="2954456"/>
            <a:ext cx="7045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069C4B"/>
                </a:solidFill>
              </a:rPr>
              <a:t>Udaranjem u opnu bubnja, dobijem zvuk.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 animBg="1"/>
      <p:bldP spid="20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434</Words>
  <Application>Microsoft Macintosh PowerPoint</Application>
  <PresentationFormat>Widescreen</PresentationFormat>
  <Paragraphs>75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2021-05-09T17:53:30Z</dcterms:modified>
</cp:coreProperties>
</file>